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604" r:id="rId2"/>
    <p:sldId id="607" r:id="rId3"/>
    <p:sldId id="609" r:id="rId4"/>
    <p:sldId id="610" r:id="rId5"/>
    <p:sldId id="611" r:id="rId6"/>
    <p:sldId id="612" r:id="rId7"/>
    <p:sldId id="613" r:id="rId8"/>
    <p:sldId id="614" r:id="rId9"/>
    <p:sldId id="615" r:id="rId10"/>
    <p:sldId id="616" r:id="rId11"/>
    <p:sldId id="61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7356-E62B-45B0-9381-E9F1854D6AFB}">
          <p14:sldIdLst>
            <p14:sldId id="604"/>
            <p14:sldId id="607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fford Kapono" initials="C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3253" autoAdjust="0"/>
  </p:normalViewPr>
  <p:slideViewPr>
    <p:cSldViewPr snapToGrid="0" snapToObjects="1">
      <p:cViewPr varScale="1">
        <p:scale>
          <a:sx n="94" d="100"/>
          <a:sy n="94" d="100"/>
        </p:scale>
        <p:origin x="69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F7BB-EB9D-0847-A2D5-9D07CD186379}" type="datetimeFigureOut">
              <a:rPr lang="en-US" smtClean="0"/>
              <a:t>7/8/19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D5096-F11F-2744-90EE-CC197F73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3125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096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D0DB7-6FBA-C64A-9583-23619D42874D}" type="datetime1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6 - MASST Hands on
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="" xmlns:a16="http://schemas.microsoft.com/office/drawing/2014/main" id="{F5883281-D152-417C-9634-1E19A2BC2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A06B4-DF62-3A4C-88F7-E4A561D96BB7}" type="datetime1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6 - MASST Hands on
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="" xmlns:a16="http://schemas.microsoft.com/office/drawing/2014/main" id="{C75C6CB4-125C-4D34-8C4F-FC5D3BC1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8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2C26-F8F4-0F42-9658-25AB573D85F4}" type="datetime1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6 - MASST Hands on
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="" xmlns:a16="http://schemas.microsoft.com/office/drawing/2014/main" id="{B5BDF575-7DC9-4F3E-9966-ECD3EFD68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2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EFB2D-7307-8B45-B99F-50420E430D8A}" type="datetime1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6 - MASST Hands on
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="" xmlns:a16="http://schemas.microsoft.com/office/drawing/2014/main" id="{C5C4A5B0-06BC-4E83-9D5E-D69567B6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811A5-0095-894F-9357-8E14751DE78D}" type="datetime1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6 - MASST Hands on
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="" xmlns:a16="http://schemas.microsoft.com/office/drawing/2014/main" id="{CF576E7E-6C49-4DFC-8A4E-219E78F00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7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230A-61BB-9647-8A25-8E513B7EEEA3}" type="datetime1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6 - MASST Hands on
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="" xmlns:a16="http://schemas.microsoft.com/office/drawing/2014/main" id="{3EC565BD-F834-47DE-A315-65265DDC0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5643-CEFE-1F42-978E-0C1686FEF556}" type="datetime1">
              <a:rPr lang="en-US" smtClean="0"/>
              <a:t>7/8/19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6 - MASST Hands on
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ucpa.ucsd.edu/img/guidelines/gl-4-seal.png">
            <a:extLst>
              <a:ext uri="{FF2B5EF4-FFF2-40B4-BE49-F238E27FC236}">
                <a16:creationId xmlns="" xmlns:a16="http://schemas.microsoft.com/office/drawing/2014/main" id="{BFC11859-2105-46F0-AEDB-3057549A3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5ED57-16BA-4A42-8AD9-D1D0C3FAA48E}" type="datetime1">
              <a:rPr lang="en-US" smtClean="0"/>
              <a:t>7/8/19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6 - MASST Hands on
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://ucpa.ucsd.edu/img/guidelines/gl-4-seal.png">
            <a:extLst>
              <a:ext uri="{FF2B5EF4-FFF2-40B4-BE49-F238E27FC236}">
                <a16:creationId xmlns="" xmlns:a16="http://schemas.microsoft.com/office/drawing/2014/main" id="{620F09D0-1429-493C-9EE0-BBA381253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61CC-E5D8-1D48-B10D-8B947B8D0D27}" type="datetime1">
              <a:rPr lang="en-US" smtClean="0"/>
              <a:t>7/8/19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6 - MASST Hands on
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ucpa.ucsd.edu/img/guidelines/gl-4-seal.png">
            <a:extLst>
              <a:ext uri="{FF2B5EF4-FFF2-40B4-BE49-F238E27FC236}">
                <a16:creationId xmlns="" xmlns:a16="http://schemas.microsoft.com/office/drawing/2014/main" id="{629EB0F2-1CFC-41E9-A59B-7130E50266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0FF4-9A63-F340-873A-FCADDD430087}" type="datetime1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6 - MASST Hands on
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="" xmlns:a16="http://schemas.microsoft.com/office/drawing/2014/main" id="{A8DA7404-F169-495F-82AA-4E75FA893E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AAB64-5655-404D-81CE-21B59F6A9BB7}" type="datetime1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6 - MASST Hands on
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="" xmlns:a16="http://schemas.microsoft.com/office/drawing/2014/main" id="{20B6BA1F-68B8-436C-89AA-5F45C2036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68BF0-7607-6C49-83E4-0569E1719CDF}" type="datetime1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GNPS Tutorial Module 6 - MASST Hands on
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nps.ucsd.edu/ProteoSAFe/status.jsp?task=f3fbe2baf0be4641bf14e8f60a79494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4" Type="http://schemas.openxmlformats.org/officeDocument/2006/relationships/hyperlink" Target="https://groups.google.com/forum/#!forum/molecular_networking_bug_reports" TargetMode="External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s://gnps.ucsd.edu/ProteoSAFe/status.jsp?task=fcac0f2f62fe493681d1ddbb61b05828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nps.ucsd.edu/ProteoSAFe/status.jsp?task=8aa1965b156845a9bcdef5cb499a3ad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result.jsp?task=8aa1965b156845a9bcdef5cb499a3ad2&amp;view=view_all_datasets_matched" TargetMode="External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6" name="Picture 8" descr="H:\Dropbox\Postdoc\workshopSeedGrant\Background_network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224"/>
          <a:stretch/>
        </p:blipFill>
        <p:spPr bwMode="auto">
          <a:xfrm>
            <a:off x="31297" y="28977"/>
            <a:ext cx="9083675" cy="1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cpa.ucsd.edu/img/guidelines/gl-4-s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43" y="29028"/>
            <a:ext cx="2022944" cy="12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856526" y="1502761"/>
            <a:ext cx="7685589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MASST </a:t>
            </a:r>
            <a:r>
              <a:rPr lang="mr-IN" sz="3600" b="1" dirty="0"/>
              <a:t>–</a:t>
            </a:r>
            <a:r>
              <a:rPr lang="en-US" sz="3600" b="1" dirty="0"/>
              <a:t> Querying All Public Metabolomics Data</a:t>
            </a:r>
            <a:endParaRPr lang="en-US" sz="3600" b="1" dirty="0" smtClean="0"/>
          </a:p>
          <a:p>
            <a:pPr algn="ctr"/>
            <a:r>
              <a:rPr lang="en-US" sz="3600" b="1" dirty="0" smtClean="0"/>
              <a:t>HANDS ON</a:t>
            </a:r>
          </a:p>
        </p:txBody>
      </p:sp>
      <p:sp>
        <p:nvSpPr>
          <p:cNvPr id="10" name="Google Shape;188;p1"/>
          <p:cNvSpPr txBox="1"/>
          <p:nvPr/>
        </p:nvSpPr>
        <p:spPr>
          <a:xfrm>
            <a:off x="31297" y="3467952"/>
            <a:ext cx="90799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ENTER AUTHORS HERE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California - San Diego</a:t>
            </a:r>
            <a:endParaRPr dirty="0"/>
          </a:p>
        </p:txBody>
      </p:sp>
      <p:pic>
        <p:nvPicPr>
          <p:cNvPr id="11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3600" y="4945280"/>
            <a:ext cx="3715386" cy="13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6 - MASST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0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MASST Hands-on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4944" y="1816608"/>
            <a:ext cx="838966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hlinkClick r:id="rId2"/>
              </a:rPr>
              <a:t>Azoxystrobin MASST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Fungicide used in </a:t>
            </a:r>
            <a:r>
              <a:rPr lang="en-US" dirty="0"/>
              <a:t>agriculture </a:t>
            </a:r>
            <a:r>
              <a:rPr lang="mr-IN" dirty="0"/>
              <a:t>–</a:t>
            </a:r>
            <a:r>
              <a:rPr lang="en-US"/>
              <a:t> where is this </a:t>
            </a:r>
            <a:r>
              <a:rPr lang="en-US"/>
              <a:t>fungicide </a:t>
            </a:r>
            <a:r>
              <a:rPr lang="en-US" smtClean="0"/>
              <a:t>found?</a:t>
            </a: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2050" name="Picture 2" descr="mage result for azoxystrob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512" y="2807732"/>
            <a:ext cx="3236976" cy="153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6 - MASST Hands on
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10</a:t>
            </a:fld>
            <a:endParaRPr lang="en-US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3220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 smtClean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 smtClean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 smtClean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 smtClean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 smtClean="0"/>
              <a:t>PRESENTER NAMES AND EMAILS HERE</a:t>
            </a:r>
            <a:endParaRPr sz="2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6 - MASST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11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2072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Objectives and Data</a:t>
            </a:r>
            <a:endParaRPr dirty="0"/>
          </a:p>
        </p:txBody>
      </p:sp>
      <p:sp>
        <p:nvSpPr>
          <p:cNvPr id="202" name="Google Shape;202;p3"/>
          <p:cNvSpPr txBox="1">
            <a:spLocks noGrp="1"/>
          </p:cNvSpPr>
          <p:nvPr>
            <p:ph type="body" idx="1"/>
          </p:nvPr>
        </p:nvSpPr>
        <p:spPr>
          <a:xfrm>
            <a:off x="457200" y="2098964"/>
            <a:ext cx="8229600" cy="218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Utilize GNPS MASST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 smtClean="0"/>
              <a:t>Explore Public Data Occurrences</a:t>
            </a:r>
          </a:p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GNPS Tutorial Module 6 - MASST Hands on
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</a:t>
            </a:fld>
            <a:endParaRPr lang="uk-UA" dirty="0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286000" y="4491265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Link to the GNPS job: </a:t>
            </a:r>
            <a:r>
              <a:rPr lang="en-US" dirty="0" smtClean="0">
                <a:hlinkClick r:id="rId4"/>
              </a:rPr>
              <a:t>https://gnps.ucsd.edu/ProteoSAFe/status.jsp?task=fcac0f2f62fe493681d1ddbb61b05828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143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3212" y="1687291"/>
            <a:ext cx="6858001" cy="3278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89326" y="2048292"/>
            <a:ext cx="2294840" cy="2542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73274" y="3377570"/>
            <a:ext cx="1590254" cy="1762054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Shape 627"/>
          <p:cNvSpPr/>
          <p:nvPr/>
        </p:nvSpPr>
        <p:spPr>
          <a:xfrm>
            <a:off x="4568838" y="2199560"/>
            <a:ext cx="1481880" cy="506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717" tIns="25717" rIns="25717" bIns="25717">
            <a:spAutoFit/>
          </a:bodyPr>
          <a:lstStyle>
            <a:lvl1pPr algn="l" defTabSz="1300480">
              <a:defRPr sz="4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2953"/>
              <a:t>Database</a:t>
            </a:r>
          </a:p>
        </p:txBody>
      </p:sp>
      <p:sp>
        <p:nvSpPr>
          <p:cNvPr id="628" name="Shape 628"/>
          <p:cNvSpPr/>
          <p:nvPr/>
        </p:nvSpPr>
        <p:spPr>
          <a:xfrm>
            <a:off x="5834575" y="3504486"/>
            <a:ext cx="1431288" cy="311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717" tIns="25717" rIns="25717" bIns="25717">
            <a:spAutoFit/>
          </a:bodyPr>
          <a:lstStyle>
            <a:lvl1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687"/>
              <a:t>Knowledgebase</a:t>
            </a:r>
          </a:p>
        </p:txBody>
      </p:sp>
      <p:pic>
        <p:nvPicPr>
          <p:cNvPr id="629" name="pasted-image.png"/>
          <p:cNvPicPr>
            <a:picLocks noChangeAspect="1"/>
          </p:cNvPicPr>
          <p:nvPr/>
        </p:nvPicPr>
        <p:blipFill>
          <a:blip r:embed="rId4">
            <a:alphaModFix amt="80449"/>
            <a:extLst/>
          </a:blip>
          <a:stretch>
            <a:fillRect/>
          </a:stretch>
        </p:blipFill>
        <p:spPr>
          <a:xfrm>
            <a:off x="3228975" y="2861072"/>
            <a:ext cx="4286251" cy="2250282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Shape 630"/>
          <p:cNvSpPr/>
          <p:nvPr/>
        </p:nvSpPr>
        <p:spPr>
          <a:xfrm>
            <a:off x="4108296" y="5076110"/>
            <a:ext cx="2922850" cy="41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717" tIns="25717" rIns="25717" bIns="25717">
            <a:spAutoFit/>
          </a:bodyPr>
          <a:lstStyle>
            <a:lvl1pPr algn="l" defTabSz="1300480"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2391"/>
              <a:t>Retrieval infrastructure</a:t>
            </a:r>
          </a:p>
        </p:txBody>
      </p:sp>
      <p:pic>
        <p:nvPicPr>
          <p:cNvPr id="63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09532" y="2036636"/>
            <a:ext cx="1590254" cy="627316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Shape 632"/>
          <p:cNvSpPr/>
          <p:nvPr/>
        </p:nvSpPr>
        <p:spPr>
          <a:xfrm>
            <a:off x="6339909" y="2704386"/>
            <a:ext cx="1855122" cy="57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717" tIns="25717" rIns="25717" bIns="25717">
            <a:spAutoFit/>
          </a:bodyPr>
          <a:lstStyle/>
          <a:p>
            <a:pPr defTabSz="914367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687"/>
              <a:t>Where is this seq.</a:t>
            </a:r>
          </a:p>
          <a:p>
            <a:pPr defTabSz="914367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687"/>
              <a:t>found? any analogs?</a:t>
            </a:r>
          </a:p>
        </p:txBody>
      </p:sp>
      <p:sp>
        <p:nvSpPr>
          <p:cNvPr id="633" name="Shape 633"/>
          <p:cNvSpPr/>
          <p:nvPr/>
        </p:nvSpPr>
        <p:spPr>
          <a:xfrm>
            <a:off x="586834" y="806053"/>
            <a:ext cx="7574379" cy="588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pPr defTabSz="457184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687" dirty="0"/>
              <a:t>With sequencing we have come to expect the knowledge is accessible and retrievable</a:t>
            </a:r>
          </a:p>
          <a:p>
            <a:pPr defTabSz="457184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687" dirty="0"/>
              <a:t>                                    Not true for mass spectrometry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4" y="4346085"/>
            <a:ext cx="3127969" cy="162413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6 - MASST Hands on
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</a:t>
            </a:fld>
            <a:endParaRPr lang="en-US"/>
          </a:p>
        </p:txBody>
      </p:sp>
      <p:pic>
        <p:nvPicPr>
          <p:cNvPr id="16" name="Google Shape;203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1601456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MASST </a:t>
            </a:r>
            <a:r>
              <a:rPr lang="mr-IN" dirty="0" smtClean="0"/>
              <a:t>–</a:t>
            </a:r>
            <a:r>
              <a:rPr lang="en-US" dirty="0"/>
              <a:t> Mass Spectrometry Search Tool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033" y="1185346"/>
            <a:ext cx="2821967" cy="2573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4" y="1848743"/>
            <a:ext cx="879864" cy="122227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002029" y="2218075"/>
            <a:ext cx="2783932" cy="6157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81872" y="184874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BLAST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8641" t="43130" r="47215" b="26858"/>
          <a:stretch/>
        </p:blipFill>
        <p:spPr>
          <a:xfrm>
            <a:off x="177203" y="4112642"/>
            <a:ext cx="2907819" cy="1972879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375759" y="4820562"/>
            <a:ext cx="2783932" cy="6157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57428" y="4451230"/>
            <a:ext cx="837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MASST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621" y="4820562"/>
            <a:ext cx="896754" cy="993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375" y="4820562"/>
            <a:ext cx="896754" cy="9936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129" y="4820562"/>
            <a:ext cx="896754" cy="9936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45148" y="5881081"/>
            <a:ext cx="3187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All Mass Spectrometry </a:t>
            </a:r>
          </a:p>
          <a:p>
            <a:pPr algn="ctr"/>
            <a:r>
              <a:rPr lang="en-US" dirty="0" smtClean="0"/>
              <a:t>Metabolomics/Natural Products</a:t>
            </a:r>
          </a:p>
          <a:p>
            <a:pPr algn="ctr"/>
            <a:r>
              <a:rPr lang="en-US" dirty="0" smtClean="0"/>
              <a:t>Datasets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20781" y="4107345"/>
            <a:ext cx="2087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1000+ Datasets</a:t>
            </a:r>
          </a:p>
          <a:p>
            <a:pPr algn="ctr"/>
            <a:r>
              <a:rPr lang="en-US" dirty="0"/>
              <a:t>100s Million Spectra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6 - MASST Hands on
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</a:t>
            </a:fld>
            <a:endParaRPr lang="en-US"/>
          </a:p>
        </p:txBody>
      </p:sp>
      <p:pic>
        <p:nvPicPr>
          <p:cNvPr id="17" name="Google Shape;20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9151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Search Directly From Molecular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2589188"/>
          </a:xfrm>
          <a:prstGeom prst="rect">
            <a:avLst/>
          </a:prstGeom>
        </p:spPr>
      </p:pic>
      <p:sp>
        <p:nvSpPr>
          <p:cNvPr id="6" name="Google Shape;223;p6"/>
          <p:cNvSpPr/>
          <p:nvPr/>
        </p:nvSpPr>
        <p:spPr>
          <a:xfrm>
            <a:off x="7817177" y="2323936"/>
            <a:ext cx="1192711" cy="66310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75871" y="1916180"/>
            <a:ext cx="724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Steno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6 - MASST Hands on
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5</a:t>
            </a:fld>
            <a:endParaRPr lang="en-US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0967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Search Directly From Molecular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2589188"/>
          </a:xfrm>
          <a:prstGeom prst="rect">
            <a:avLst/>
          </a:prstGeom>
        </p:spPr>
      </p:pic>
      <p:sp>
        <p:nvSpPr>
          <p:cNvPr id="6" name="Google Shape;223;p6"/>
          <p:cNvSpPr/>
          <p:nvPr/>
        </p:nvSpPr>
        <p:spPr>
          <a:xfrm>
            <a:off x="7817177" y="2323936"/>
            <a:ext cx="1192711" cy="66310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75871" y="1916180"/>
            <a:ext cx="724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Steno</a:t>
            </a:r>
            <a:endParaRPr lang="en-US"/>
          </a:p>
        </p:txBody>
      </p:sp>
      <p:sp>
        <p:nvSpPr>
          <p:cNvPr id="8" name="Google Shape;223;p6"/>
          <p:cNvSpPr/>
          <p:nvPr/>
        </p:nvSpPr>
        <p:spPr>
          <a:xfrm>
            <a:off x="678761" y="4059684"/>
            <a:ext cx="637975" cy="2440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ight Arrow 2"/>
          <p:cNvSpPr/>
          <p:nvPr/>
        </p:nvSpPr>
        <p:spPr>
          <a:xfrm rot="16200000">
            <a:off x="144308" y="4974336"/>
            <a:ext cx="1706880" cy="48768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16736" y="5352288"/>
            <a:ext cx="28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Stenothricin</a:t>
            </a:r>
            <a:r>
              <a:rPr lang="en-US" dirty="0" smtClean="0"/>
              <a:t> E MASST Query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6 - MASST Hands on
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6</a:t>
            </a:fld>
            <a:endParaRPr lang="en-US"/>
          </a:p>
        </p:txBody>
      </p:sp>
      <p:pic>
        <p:nvPicPr>
          <p:cNvPr id="11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31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MASST Query 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6705600" cy="465512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0800000">
            <a:off x="2338868" y="2316798"/>
            <a:ext cx="1706880" cy="48768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45748" y="2386379"/>
            <a:ext cx="153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Precursor M/Z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0800000">
            <a:off x="2844836" y="3703639"/>
            <a:ext cx="1706880" cy="48768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51716" y="3773220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Fragment Peaks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6 - MASST Hands on
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7</a:t>
            </a:fld>
            <a:endParaRPr lang="en-US"/>
          </a:p>
        </p:txBody>
      </p:sp>
      <p:pic>
        <p:nvPicPr>
          <p:cNvPr id="10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3515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MASST 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87380" y="633215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2"/>
              </a:rPr>
              <a:t>Interactive Links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2773491"/>
          </a:xfrm>
          <a:prstGeom prst="rect">
            <a:avLst/>
          </a:prstGeom>
        </p:spPr>
      </p:pic>
      <p:sp>
        <p:nvSpPr>
          <p:cNvPr id="6" name="Google Shape;223;p6"/>
          <p:cNvSpPr/>
          <p:nvPr/>
        </p:nvSpPr>
        <p:spPr>
          <a:xfrm>
            <a:off x="1270073" y="2621598"/>
            <a:ext cx="1278055" cy="46297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6 - MASST Hands on
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8</a:t>
            </a:fld>
            <a:endParaRPr lang="en-US"/>
          </a:p>
        </p:txBody>
      </p:sp>
      <p:pic>
        <p:nvPicPr>
          <p:cNvPr id="8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774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1692"/>
            <a:ext cx="9144000" cy="27640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MASST Results </a:t>
            </a:r>
            <a:r>
              <a:rPr lang="mr-IN" dirty="0" smtClean="0"/>
              <a:t>–</a:t>
            </a:r>
            <a:r>
              <a:rPr lang="en-US" dirty="0" smtClean="0"/>
              <a:t> Datasets </a:t>
            </a:r>
            <a:br>
              <a:rPr lang="en-US" dirty="0" smtClean="0"/>
            </a:br>
            <a:r>
              <a:rPr lang="en-US" dirty="0" smtClean="0"/>
              <a:t>Compound Found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87380" y="633215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Interactive Links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GNPS Tutorial Module 6 - MASST Hands on
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9</a:t>
            </a:fld>
            <a:endParaRPr lang="en-US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0067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35217</TotalTime>
  <Words>262</Words>
  <Application>Microsoft Macintosh PowerPoint</Application>
  <PresentationFormat>On-screen Show (4:3)</PresentationFormat>
  <Paragraphs>72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Mangal</vt:lpstr>
      <vt:lpstr>Arial</vt:lpstr>
      <vt:lpstr>Office Theme</vt:lpstr>
      <vt:lpstr>PowerPoint Presentation</vt:lpstr>
      <vt:lpstr>Objectives and Data</vt:lpstr>
      <vt:lpstr>PowerPoint Presentation</vt:lpstr>
      <vt:lpstr>MASST – Mass Spectrometry Search Tool </vt:lpstr>
      <vt:lpstr>Search Directly From Molecular Networks</vt:lpstr>
      <vt:lpstr>Search Directly From Molecular Networks</vt:lpstr>
      <vt:lpstr>MASST Query Form</vt:lpstr>
      <vt:lpstr>MASST Results</vt:lpstr>
      <vt:lpstr>MASST Results – Datasets  Compound Found</vt:lpstr>
      <vt:lpstr>MASST Hands-on</vt:lpstr>
      <vt:lpstr>Questions, Problems or Bugs?</vt:lpstr>
    </vt:vector>
  </TitlesOfParts>
  <Company>UCSD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Ming Wang</cp:lastModifiedBy>
  <cp:revision>442</cp:revision>
  <dcterms:created xsi:type="dcterms:W3CDTF">2016-06-07T18:04:52Z</dcterms:created>
  <dcterms:modified xsi:type="dcterms:W3CDTF">2019-07-08T22:46:49Z</dcterms:modified>
</cp:coreProperties>
</file>